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6" r:id="rId1"/>
  </p:sldMasterIdLst>
  <p:notesMasterIdLst>
    <p:notesMasterId r:id="rId66"/>
  </p:notesMasterIdLst>
  <p:sldIdLst>
    <p:sldId id="464" r:id="rId2"/>
    <p:sldId id="448" r:id="rId3"/>
    <p:sldId id="467" r:id="rId4"/>
    <p:sldId id="466" r:id="rId5"/>
    <p:sldId id="520" r:id="rId6"/>
    <p:sldId id="411" r:id="rId7"/>
    <p:sldId id="550" r:id="rId8"/>
    <p:sldId id="424" r:id="rId9"/>
    <p:sldId id="472" r:id="rId10"/>
    <p:sldId id="511" r:id="rId11"/>
    <p:sldId id="510" r:id="rId12"/>
    <p:sldId id="512" r:id="rId13"/>
    <p:sldId id="513" r:id="rId14"/>
    <p:sldId id="514" r:id="rId15"/>
    <p:sldId id="515" r:id="rId16"/>
    <p:sldId id="516" r:id="rId17"/>
    <p:sldId id="537" r:id="rId18"/>
    <p:sldId id="474" r:id="rId19"/>
    <p:sldId id="521" r:id="rId20"/>
    <p:sldId id="551" r:id="rId21"/>
    <p:sldId id="552" r:id="rId22"/>
    <p:sldId id="475" r:id="rId23"/>
    <p:sldId id="531" r:id="rId24"/>
    <p:sldId id="476" r:id="rId25"/>
    <p:sldId id="530" r:id="rId26"/>
    <p:sldId id="532" r:id="rId27"/>
    <p:sldId id="533" r:id="rId28"/>
    <p:sldId id="534" r:id="rId29"/>
    <p:sldId id="536" r:id="rId30"/>
    <p:sldId id="481" r:id="rId31"/>
    <p:sldId id="548" r:id="rId32"/>
    <p:sldId id="483" r:id="rId33"/>
    <p:sldId id="522" r:id="rId34"/>
    <p:sldId id="484" r:id="rId35"/>
    <p:sldId id="549" r:id="rId36"/>
    <p:sldId id="535" r:id="rId37"/>
    <p:sldId id="538" r:id="rId38"/>
    <p:sldId id="517" r:id="rId39"/>
    <p:sldId id="485" r:id="rId40"/>
    <p:sldId id="519" r:id="rId41"/>
    <p:sldId id="518" r:id="rId42"/>
    <p:sldId id="523" r:id="rId43"/>
    <p:sldId id="541" r:id="rId44"/>
    <p:sldId id="542" r:id="rId45"/>
    <p:sldId id="489" r:id="rId46"/>
    <p:sldId id="490" r:id="rId47"/>
    <p:sldId id="492" r:id="rId48"/>
    <p:sldId id="493" r:id="rId49"/>
    <p:sldId id="494" r:id="rId50"/>
    <p:sldId id="496" r:id="rId51"/>
    <p:sldId id="540" r:id="rId52"/>
    <p:sldId id="501" r:id="rId53"/>
    <p:sldId id="502" r:id="rId54"/>
    <p:sldId id="503" r:id="rId55"/>
    <p:sldId id="543" r:id="rId56"/>
    <p:sldId id="507" r:id="rId57"/>
    <p:sldId id="508" r:id="rId58"/>
    <p:sldId id="509" r:id="rId59"/>
    <p:sldId id="545" r:id="rId60"/>
    <p:sldId id="525" r:id="rId61"/>
    <p:sldId id="546" r:id="rId62"/>
    <p:sldId id="526" r:id="rId63"/>
    <p:sldId id="547" r:id="rId64"/>
    <p:sldId id="527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00749944-E19B-4A81-9E28-3EA3D0E81E23}" type="datetimeFigureOut">
              <a:rPr lang="en-GB"/>
              <a:pPr>
                <a:defRPr/>
              </a:pPr>
              <a:t>07/10/2021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CB9D389-BCE0-4DB8-BC6A-35114D0BBF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4149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79B036-A8BE-49D8-AC22-F4CAAFEC3D3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38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B9D389-BCE0-4DB8-BC6A-35114D0BBF49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17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B9D389-BCE0-4DB8-BC6A-35114D0BBF49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75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fld id="{819BE3F4-F290-4EE6-90BF-3142CE8B3EE5}" type="datetime1">
              <a:rPr lang="en-US" smtClean="0"/>
              <a:t>10/7/2021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0CA728AF-A0DA-459C-9D85-81075BBF3D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88E15C-3B0B-41A0-BAA9-5D9DEB2339BC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2DBC82-6D2A-481D-A88A-EBB188FD17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895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AD3BBC-927A-4D43-BC58-490269C78FC2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A7E11-B381-45D1-B5F8-350B6660CA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442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B0F9DE-9192-4FA7-B4CF-A1A3B992FCD2}" type="datetime1">
              <a:rPr lang="en-US" smtClean="0"/>
              <a:t>10/7/2021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6C91E6-53BB-4A86-8376-4071A95D9B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39033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37E0-99F0-4D98-9085-723947A8886C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54236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516230-2098-46C4-B64A-97AA1B503A97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2BF54E-F61B-4F75-8BA8-C5D2FFCE02E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9823587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2A9365-2D89-4288-A9DF-DBBAD166DFF6}" type="datetime1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DE29E-9299-4F31-AEAF-DB57B41CCF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35267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BB272F-4FEA-4806-813B-D89F4E4CBB85}" type="datetime1">
              <a:rPr lang="en-US" smtClean="0"/>
              <a:t>10/7/2021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692F24-3C4E-4023-AC28-8F2EF4199B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691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507927-AABC-41F7-94AE-956155E3F7B6}" type="datetime1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FF603F-0023-426D-90D9-9F889421DD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52088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FA8A97-6E1A-4B56-BC0F-C5BC0E342F26}" type="datetime1">
              <a:rPr lang="en-US" smtClean="0"/>
              <a:t>10/7/2021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CD268F-7D7E-4AF6-BC44-FFD0E3EF4A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12641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133E0F-72BD-4C47-A8C6-8506765573F8}" type="datetime1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C7D747-F605-4D92-B5E3-AC486157E0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87031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B77DA3-9515-48BF-A608-CAB62673D12B}" type="datetime1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F277C-BF54-4190-9BEF-99C0670E32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77995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fld id="{2FBB272F-4FEA-4806-813B-D89F4E4CBB85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BC692F24-3C4E-4023-AC28-8F2EF4199B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9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</p:sldLayoutIdLst>
  <p:transition spd="med">
    <p:fade thruBlk="1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CS4104 Applied Machine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altLang="en-US" sz="2400" dirty="0"/>
              <a:t>Regression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23449536"/>
      </p:ext>
    </p:extLst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Count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N=5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1660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Products</a:t>
            </a:r>
            <a:endParaRPr lang="ar-S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665231"/>
              </p:ext>
            </p:extLst>
          </p:nvPr>
        </p:nvGraphicFramePr>
        <p:xfrm>
          <a:off x="946150" y="1828800"/>
          <a:ext cx="64468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1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X*Y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X*X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3600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219.6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3721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235.6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3844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252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3969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266.5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4225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85447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Sum</a:t>
            </a:r>
            <a:endParaRPr lang="ar-S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36879"/>
              </p:ext>
            </p:extLst>
          </p:nvPr>
        </p:nvGraphicFramePr>
        <p:xfrm>
          <a:off x="946150" y="1828800"/>
          <a:ext cx="644684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1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X*Y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X*X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3600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219.6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3721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235.6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3844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252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3969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266.5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4225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311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18.6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1159.7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19359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9167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Slope</a:t>
            </a:r>
            <a:endParaRPr lang="ar-S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𝑠𝑙𝑜𝑝𝑒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nary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nary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𝑠𝑙𝑜𝑝𝑒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1159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311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19359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311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𝑠𝑙𝑜𝑝𝑒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1878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55271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Intercept</a:t>
            </a:r>
            <a:endParaRPr lang="ar-S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𝐼𝑛𝑡𝑒𝑟𝑐𝑒𝑝𝑡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nary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𝐼𝑛𝑡𝑒𝑟𝑐𝑒𝑝𝑡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18.6−0.1878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𝐼𝑛𝑡𝑒𝑟𝑐𝑒𝑝𝑡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=−7.964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83661"/>
      </p:ext>
    </p:extLst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Regression Equation</a:t>
            </a:r>
            <a:endParaRPr lang="ar-S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𝑏𝑥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=−7.964+0.1878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41447"/>
      </p:ext>
    </p:extLst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Test Computation</a:t>
            </a:r>
            <a:endParaRPr lang="ar-S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01878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964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01878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068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 t="-2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75698"/>
      </p:ext>
    </p:extLst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# importing basic libraries</a:t>
            </a:r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r>
              <a:rPr lang="en-US" dirty="0"/>
              <a:t>,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dirty="0"/>
              <a:t>train = </a:t>
            </a:r>
            <a:r>
              <a:rPr lang="en-US" dirty="0" err="1"/>
              <a:t>pd.read_csv</a:t>
            </a:r>
            <a:r>
              <a:rPr lang="en-US" dirty="0"/>
              <a:t>('Train.csv')</a:t>
            </a:r>
          </a:p>
          <a:p>
            <a:r>
              <a:rPr lang="en-US" dirty="0"/>
              <a:t>test = </a:t>
            </a:r>
            <a:r>
              <a:rPr lang="en-US" dirty="0" err="1"/>
              <a:t>pd.read_csv</a:t>
            </a:r>
            <a:r>
              <a:rPr lang="en-US" dirty="0"/>
              <a:t>('test.csv')</a:t>
            </a:r>
          </a:p>
          <a:p>
            <a:r>
              <a:rPr lang="en-US" dirty="0"/>
              <a:t># importing linear </a:t>
            </a:r>
            <a:r>
              <a:rPr lang="en-US" dirty="0" err="1"/>
              <a:t>regressionfrom</a:t>
            </a:r>
            <a:r>
              <a:rPr lang="en-US" dirty="0"/>
              <a:t>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sklearn.linear_model</a:t>
            </a:r>
            <a:r>
              <a:rPr lang="en-US" dirty="0"/>
              <a:t> import </a:t>
            </a:r>
            <a:r>
              <a:rPr lang="en-US" dirty="0" err="1"/>
              <a:t>LinearRegression</a:t>
            </a:r>
            <a:endParaRPr lang="en-US" dirty="0"/>
          </a:p>
          <a:p>
            <a:r>
              <a:rPr lang="en-US" dirty="0" err="1"/>
              <a:t>lreg</a:t>
            </a:r>
            <a:r>
              <a:rPr lang="en-US" dirty="0"/>
              <a:t> = </a:t>
            </a:r>
            <a:r>
              <a:rPr lang="en-US" dirty="0" err="1"/>
              <a:t>LinearRegression</a:t>
            </a:r>
            <a:r>
              <a:rPr lang="en-US" dirty="0"/>
              <a:t>()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splitting into training and cv for cross validation</a:t>
            </a:r>
          </a:p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x_cv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y_cv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(X,Y)</a:t>
            </a:r>
          </a:p>
          <a:p>
            <a:r>
              <a:rPr lang="en-US" dirty="0"/>
              <a:t>#training the model</a:t>
            </a:r>
          </a:p>
          <a:p>
            <a:r>
              <a:rPr lang="en-US" dirty="0" err="1"/>
              <a:t>lreg.fit</a:t>
            </a:r>
            <a:r>
              <a:rPr lang="en-US" dirty="0"/>
              <a:t>(</a:t>
            </a:r>
            <a:r>
              <a:rPr lang="en-US" dirty="0" err="1"/>
              <a:t>x_train,y_train</a:t>
            </a:r>
            <a:r>
              <a:rPr lang="en-US" dirty="0"/>
              <a:t>)</a:t>
            </a:r>
          </a:p>
          <a:p>
            <a:r>
              <a:rPr lang="en-US" dirty="0"/>
              <a:t>#predicting on cv</a:t>
            </a:r>
          </a:p>
          <a:p>
            <a:r>
              <a:rPr lang="en-US" dirty="0" err="1"/>
              <a:t>pred</a:t>
            </a:r>
            <a:r>
              <a:rPr lang="en-US" dirty="0"/>
              <a:t> = </a:t>
            </a:r>
            <a:r>
              <a:rPr lang="en-US" dirty="0" err="1"/>
              <a:t>lreg.predict</a:t>
            </a:r>
            <a:r>
              <a:rPr lang="en-US" dirty="0"/>
              <a:t>(</a:t>
            </a:r>
            <a:r>
              <a:rPr lang="en-US" dirty="0" err="1"/>
              <a:t>x_cv</a:t>
            </a:r>
            <a:r>
              <a:rPr lang="en-US" dirty="0"/>
              <a:t>)</a:t>
            </a:r>
          </a:p>
          <a:p>
            <a:r>
              <a:rPr lang="en-US" dirty="0"/>
              <a:t>#calculating </a:t>
            </a:r>
            <a:r>
              <a:rPr lang="en-US" dirty="0" err="1"/>
              <a:t>mse</a:t>
            </a:r>
            <a:endParaRPr lang="en-US" dirty="0"/>
          </a:p>
          <a:p>
            <a:r>
              <a:rPr lang="en-US" dirty="0" err="1"/>
              <a:t>mse</a:t>
            </a:r>
            <a:r>
              <a:rPr lang="en-US" dirty="0"/>
              <a:t> = </a:t>
            </a:r>
            <a:r>
              <a:rPr lang="en-US" dirty="0" err="1"/>
              <a:t>np.mean</a:t>
            </a:r>
            <a:r>
              <a:rPr lang="en-US" dirty="0"/>
              <a:t>((</a:t>
            </a:r>
            <a:r>
              <a:rPr lang="en-US" dirty="0" err="1"/>
              <a:t>pred</a:t>
            </a:r>
            <a:r>
              <a:rPr lang="en-US" dirty="0"/>
              <a:t> - </a:t>
            </a:r>
            <a:r>
              <a:rPr lang="en-US" dirty="0" err="1"/>
              <a:t>y_cv</a:t>
            </a:r>
            <a:r>
              <a:rPr lang="en-US" dirty="0"/>
              <a:t>)**2)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063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Multivariable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by a linear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Single variable: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Multivariable: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 is the parameter to estimate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" t="-112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95511"/>
      </p:ext>
    </p:extLst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Multivariable Linear Regression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521F9B-F9F0-4E4A-A020-22008F79CC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6150" y="2703431"/>
            <a:ext cx="3360738" cy="260207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7D26CF4-9A86-4A01-AE47-AD5CBFAD83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94225" y="2218283"/>
            <a:ext cx="3360738" cy="357237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CD268F-7D7E-4AF6-BC44-FFD0E3EF4AD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10129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sp>
        <p:nvSpPr>
          <p:cNvPr id="8069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Classification: the output variable takes </a:t>
            </a:r>
            <a:r>
              <a:rPr lang="en-GB" dirty="0">
                <a:solidFill>
                  <a:srgbClr val="FF0000"/>
                </a:solidFill>
              </a:rPr>
              <a:t>class labels</a:t>
            </a:r>
          </a:p>
          <a:p>
            <a:r>
              <a:rPr lang="en-GB" dirty="0"/>
              <a:t>Regression: the output variable takes </a:t>
            </a:r>
            <a:r>
              <a:rPr lang="en-GB" dirty="0">
                <a:solidFill>
                  <a:srgbClr val="FF0000"/>
                </a:solidFill>
              </a:rPr>
              <a:t>continuous values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91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0F7A74-1784-417C-A574-A8C111AC5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Multivariable Linear Regression</a:t>
            </a:r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EED08-C920-4233-9056-21F03684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9B3FE-FC8F-4396-91DD-8F69074A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DE29E-9299-4F31-AEAF-DB57B41CCF0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307B7D-12AA-4A96-BD23-27A524EACB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77" y="1828800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161805"/>
      </p:ext>
    </p:extLst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79C9-2DB9-4AA9-871A-345B73D0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Multivariable Linear Regression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A6ED7-7BDB-41D9-9515-DD1052FD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A9DD7-B0BE-469C-A611-561B653F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098" name="Picture 2" descr="Animations of Multiple Linear Regression with Python | by Tobias Roeschl |  Towards Data Science">
            <a:extLst>
              <a:ext uri="{FF2B5EF4-FFF2-40B4-BE49-F238E27FC236}">
                <a16:creationId xmlns:a16="http://schemas.microsoft.com/office/drawing/2014/main" id="{973487CE-3D90-4AC5-A5B3-3A113614210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828800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669075"/>
      </p:ext>
    </p:extLst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n-US" dirty="0" err="1"/>
              <a:t>Regressor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FF603F-0023-426D-90D9-9F889421DD4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14" y="2420888"/>
            <a:ext cx="7558236" cy="37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18120"/>
      </p:ext>
    </p:extLst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Least Mean Square (LMS)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1143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3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𝑝𝑟𝑒𝑑𝑖𝑐𝑡𝑒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objective is to optimize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b="0" i="0" dirty="0">
                    <a:latin typeface="+mj-lt"/>
                  </a:rPr>
                  <a:t> is minimum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62" r="-7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FF603F-0023-426D-90D9-9F889421DD4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50D00C-0610-42D4-B26F-E797B54D3E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94225" y="2796055"/>
            <a:ext cx="3360738" cy="2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1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Measure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Mean Squared Error</a:t>
            </a:r>
          </a:p>
          <a:p>
            <a:endParaRPr lang="ar-S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42828"/>
              </p:ext>
            </p:extLst>
          </p:nvPr>
        </p:nvGraphicFramePr>
        <p:xfrm>
          <a:off x="1165944" y="2402003"/>
          <a:ext cx="6502400" cy="2000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67876797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536829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08658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04700088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Actual (Y)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Predicted (Y')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Y'-Y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Square (Y'-Y)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051255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41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43.6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2.6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6.76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273049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45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44.4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-0.6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0.36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0692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49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45.2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-3.8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14.44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75374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47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-1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17840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44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46.8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2.8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7.84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247085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59632" y="479078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Sum of Error = 30.4 /5 =  6.08</a:t>
            </a:r>
          </a:p>
        </p:txBody>
      </p:sp>
    </p:spTree>
    <p:extLst>
      <p:ext uri="{BB962C8B-B14F-4D97-AF65-F5344CB8AC3E}">
        <p14:creationId xmlns:p14="http://schemas.microsoft.com/office/powerpoint/2010/main" val="39054585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By Gradient descent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9" t="-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9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Ordinary Least Squares (OLS)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 vector form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Multipliable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i="0" dirty="0">
                    <a:latin typeface="+mj-lt"/>
                  </a:rPr>
                  <a:t>Multipliable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∗2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" t="-924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533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Setting the derivative (change in error) to zero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006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 (OLS)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𝑢𝑛𝑖𝑞𝑢𝑒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𝑠𝑜𝑙𝑢𝑡𝑖𝑜𝑛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𝑒𝑢𝑐𝑙𝑖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𝑑𝑒𝑎𝑛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𝑟𝑖𝑑𝑔𝑒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𝑟𝑒𝑔𝑟𝑒𝑠𝑠𝑖𝑜𝑛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 t="-2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768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Summary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𝑠𝑜𝑙𝑣𝑒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Equivalent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41832" y="3243263"/>
                <a:ext cx="3674584" cy="2706624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41832" y="3243263"/>
                <a:ext cx="3674584" cy="2706624"/>
              </a:xfrm>
              <a:blipFill>
                <a:blip r:embed="rId3"/>
                <a:stretch>
                  <a:fillRect l="-166" t="-13288" b="-186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675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069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House Value</a:t>
            </a:r>
          </a:p>
          <a:p>
            <a:pPr lvl="1"/>
            <a:r>
              <a:rPr lang="en-US" dirty="0"/>
              <a:t>Actual Price: £100,000</a:t>
            </a:r>
          </a:p>
          <a:p>
            <a:pPr lvl="1"/>
            <a:r>
              <a:rPr lang="en-US" dirty="0"/>
              <a:t>Predicted 1: £99,950 (Very Good Prediction)</a:t>
            </a:r>
          </a:p>
          <a:p>
            <a:pPr lvl="1"/>
            <a:r>
              <a:rPr lang="en-US" dirty="0"/>
              <a:t>Predicted 2: £50,000 (Very Bad Prediction)</a:t>
            </a:r>
          </a:p>
          <a:p>
            <a:r>
              <a:rPr lang="en-US" dirty="0"/>
              <a:t>Predicting Car Premium</a:t>
            </a:r>
          </a:p>
          <a:p>
            <a:pPr lvl="1"/>
            <a:r>
              <a:rPr lang="en-US" dirty="0"/>
              <a:t>Using Location, Age, History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328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91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the Linear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may want to improve the simple linear model by replacing Ordinary Least Square (OLS) estimation with some alternative fitting procedure</a:t>
            </a:r>
          </a:p>
          <a:p>
            <a:r>
              <a:rPr lang="en-US" sz="2400" dirty="0"/>
              <a:t>Why use an alternative fitting procedure?</a:t>
            </a:r>
          </a:p>
          <a:p>
            <a:pPr lvl="1"/>
            <a:r>
              <a:rPr lang="en-US" sz="2000" dirty="0"/>
              <a:t>Prediction Accuracy</a:t>
            </a:r>
          </a:p>
          <a:p>
            <a:pPr lvl="1"/>
            <a:r>
              <a:rPr lang="en-US" sz="2000" dirty="0"/>
              <a:t>Model Interpretability</a:t>
            </a:r>
          </a:p>
          <a:p>
            <a:pPr lvl="1"/>
            <a:r>
              <a:rPr lang="en-US" dirty="0"/>
              <a:t>Multi-</a:t>
            </a:r>
            <a:r>
              <a:rPr lang="en-US" dirty="0" err="1"/>
              <a:t>collinearity</a:t>
            </a:r>
            <a:endParaRPr lang="en-US" dirty="0"/>
          </a:p>
          <a:p>
            <a:pPr lvl="1"/>
            <a:r>
              <a:rPr lang="en-US" dirty="0" err="1"/>
              <a:t>Overfitting</a:t>
            </a:r>
            <a:r>
              <a:rPr lang="en-US" dirty="0"/>
              <a:t> 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2" descr="https://cdn.analyticsvidhya.com/wp-content/uploads/2017/06/05153246/bias-vari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2775759" cy="26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15980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0"/>
                  </a:spcAft>
                  <a:buClr>
                    <a:srgbClr val="93A299"/>
                  </a:buClr>
                  <a:buSzPct val="85000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≫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the OLS estimates have relatively </a:t>
                </a:r>
                <a:r>
                  <a:rPr lang="en-US" u="sng" dirty="0"/>
                  <a:t>low bias</a:t>
                </a:r>
                <a:r>
                  <a:rPr lang="en-US" dirty="0"/>
                  <a:t> and </a:t>
                </a:r>
                <a:r>
                  <a:rPr lang="en-US" u="sng" dirty="0"/>
                  <a:t>low variability</a:t>
                </a:r>
                <a:r>
                  <a:rPr lang="en-US" dirty="0"/>
                  <a:t> especially for n observation when the relationship between the response and predictors (p) is linear</a:t>
                </a:r>
              </a:p>
              <a:p>
                <a:pPr>
                  <a:spcAft>
                    <a:spcPts val="0"/>
                  </a:spcAft>
                  <a:buClr>
                    <a:srgbClr val="93A299"/>
                  </a:buClr>
                  <a:buSzPct val="85000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then the OLS fit can have high variance and may result in over fitting and poor estimates on unseen observations</a:t>
                </a:r>
              </a:p>
              <a:p>
                <a:pPr>
                  <a:spcAft>
                    <a:spcPts val="0"/>
                  </a:spcAft>
                  <a:buClr>
                    <a:srgbClr val="93A299"/>
                  </a:buClr>
                  <a:buSzPct val="85000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then the variability of the OLS fit increases dramatically, and the variance of these estimates in infinite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1120" r="-4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535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Interpretability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When we have a large number of attributes in the model, there will generally be many </a:t>
            </a:r>
            <a:r>
              <a:rPr lang="en-US" dirty="0"/>
              <a:t>attributes that </a:t>
            </a:r>
            <a:r>
              <a:rPr lang="en-US" sz="2400" dirty="0"/>
              <a:t>have little or no effect on the response</a:t>
            </a:r>
          </a:p>
          <a:p>
            <a:r>
              <a:rPr lang="en-US" sz="2400" dirty="0"/>
              <a:t>Including such irrelevant variable leads to unnecessary complexity</a:t>
            </a:r>
          </a:p>
          <a:p>
            <a:r>
              <a:rPr lang="en-US" sz="2400" dirty="0"/>
              <a:t>Having these variables in the model makes it harder to see the effect of the important variables</a:t>
            </a:r>
          </a:p>
          <a:p>
            <a:r>
              <a:rPr lang="en-US" sz="2400" dirty="0"/>
              <a:t>The model would be easier to interpret by removing (i.e. setting the coefficients to zero) the unimportant variables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808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</a:t>
            </a:r>
            <a:r>
              <a:rPr lang="en-US" dirty="0" err="1"/>
              <a:t>collinearity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dataset</a:t>
                </a:r>
              </a:p>
              <a:p>
                <a:pPr lvl="1"/>
                <a:r>
                  <a:rPr lang="en-US" dirty="0"/>
                  <a:t>With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Major change in regressor with minor change in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800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Carefully selected features can improve model accuracy, but adding too many can lead to overfitting</a:t>
            </a:r>
          </a:p>
          <a:p>
            <a:pPr lvl="1"/>
            <a:r>
              <a:rPr lang="en-US" sz="1600" dirty="0"/>
              <a:t>Overfitted models describe random error or noise instead of any underlying relationship</a:t>
            </a:r>
          </a:p>
          <a:p>
            <a:pPr lvl="1"/>
            <a:r>
              <a:rPr lang="en-US" sz="1600" dirty="0"/>
              <a:t>They generally have poor predictive performance on test data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647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E65A56-E675-4650-92FA-59655495F5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CS4104 Applied Machine Learning</a:t>
            </a:r>
            <a:endParaRPr lang="LID4096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B8725FB-0909-4E49-B07B-EDC714FDA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E08F5-A6EE-4E33-8885-C6AC2849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9F417-BD87-44BF-B1C6-E544B6E6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00612"/>
      </p:ext>
    </p:extLst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models become powerful function </a:t>
                </a:r>
                <a:r>
                  <a:rPr lang="en-US" dirty="0" err="1"/>
                  <a:t>approximators</a:t>
                </a:r>
                <a:r>
                  <a:rPr lang="en-US" dirty="0"/>
                  <a:t> when we consider non-linear feature transformations.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4" t="-2827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733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Over-fit: Polynomial Regression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Picture 2" descr="https://cdn.analyticsvidhya.com/wp-content/uploads/2017/06/05211042/overunder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90" y="2840840"/>
            <a:ext cx="63150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550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Feature/Variable Selection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76865" y="2490135"/>
            <a:ext cx="3467143" cy="3387137"/>
          </a:xfrm>
        </p:spPr>
        <p:txBody>
          <a:bodyPr>
            <a:normAutofit/>
          </a:bodyPr>
          <a:lstStyle/>
          <a:p>
            <a:r>
              <a:rPr lang="en-US" kern="0" dirty="0"/>
              <a:t>For instance, we can use a 15-degree polynomial function to fit the following data so that the fitted curve goes nicely through the data points</a:t>
            </a:r>
          </a:p>
          <a:p>
            <a:r>
              <a:rPr lang="en-US" kern="0" dirty="0"/>
              <a:t>However, a brand new dataset collected from the same population may not fit this particular curve well at all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852936"/>
            <a:ext cx="3786012" cy="238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472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Selection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Identify a subset of the </a:t>
            </a:r>
            <a:r>
              <a:rPr lang="en-US" sz="2400" i="1" dirty="0"/>
              <a:t>p</a:t>
            </a:r>
            <a:r>
              <a:rPr lang="en-US" sz="2400" dirty="0"/>
              <a:t> predictors that we believe to be related to the response; then, fit a model using OLS on the reduced set.</a:t>
            </a:r>
          </a:p>
          <a:p>
            <a:r>
              <a:rPr lang="en-US" sz="2400" dirty="0"/>
              <a:t>Methods: best subset selection, stepwise selection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239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Techniques</a:t>
            </a:r>
          </a:p>
        </p:txBody>
      </p:sp>
      <p:sp>
        <p:nvSpPr>
          <p:cNvPr id="8069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Non-Linear Regression</a:t>
            </a:r>
          </a:p>
          <a:p>
            <a:r>
              <a:rPr lang="en-GB" dirty="0"/>
              <a:t>Logistic Regression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0596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91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Reduction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Involves projecting the </a:t>
            </a:r>
            <a:r>
              <a:rPr lang="en-US" sz="2400" i="1" dirty="0"/>
              <a:t>p</a:t>
            </a:r>
            <a:r>
              <a:rPr lang="en-US" sz="2400" dirty="0"/>
              <a:t> predictors into a </a:t>
            </a:r>
            <a:r>
              <a:rPr lang="en-US" sz="2400" i="1" dirty="0"/>
              <a:t>M</a:t>
            </a:r>
            <a:r>
              <a:rPr lang="en-US" sz="2400" dirty="0"/>
              <a:t>-dimensional subspace, where </a:t>
            </a:r>
            <a:r>
              <a:rPr lang="en-US" sz="2400" i="1" dirty="0"/>
              <a:t>M </a:t>
            </a:r>
            <a:r>
              <a:rPr lang="en-US" sz="2400" dirty="0"/>
              <a:t>&lt; </a:t>
            </a:r>
            <a:r>
              <a:rPr lang="en-US" sz="2400" i="1" dirty="0"/>
              <a:t>p, </a:t>
            </a:r>
            <a:r>
              <a:rPr lang="en-US" sz="2400" dirty="0"/>
              <a:t>and fit the linear regression model using the </a:t>
            </a:r>
            <a:r>
              <a:rPr lang="en-US" sz="2400" i="1" dirty="0"/>
              <a:t>M</a:t>
            </a:r>
            <a:r>
              <a:rPr lang="en-US" sz="2400" dirty="0"/>
              <a:t> projections as predictors.</a:t>
            </a:r>
          </a:p>
          <a:p>
            <a:r>
              <a:rPr lang="en-US" sz="2400" dirty="0"/>
              <a:t>Methods: principal components regression, partial least squares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9886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Shrinkage (Regularization)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Involves shrinking the estimated coefficients toward zero relative to the OLS estimates</a:t>
            </a:r>
          </a:p>
          <a:p>
            <a:r>
              <a:rPr lang="en-US" sz="2400" dirty="0"/>
              <a:t>has the effect of reducing variance and performs variable selection</a:t>
            </a:r>
          </a:p>
          <a:p>
            <a:r>
              <a:rPr lang="en-US" sz="2400" dirty="0"/>
              <a:t>Methods: ridge regression, lasso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6851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6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Tikhonov Regularization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Subtit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863" t="-288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8537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𝑎𝑟𝑔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𝑟𝑒𝑔𝑢𝑙𝑎𝑟𝑖𝑧𝑎𝑡𝑖𝑜𝑛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for stable prediction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leads to </a:t>
                </a:r>
                <a:r>
                  <a:rPr lang="en-US" dirty="0" err="1"/>
                  <a:t>underfit</a:t>
                </a:r>
                <a:endParaRPr lang="en-US" dirty="0"/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a complexity parameter that controls the amount of shrinkage.</a:t>
                </a:r>
              </a:p>
              <a:p>
                <a:r>
                  <a:rPr lang="en-US" dirty="0"/>
                  <a:t>The idea of penalizing by the sum-of-squares of the parameters is also used in neural networks, where it is known as weight decay.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" t="-966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236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𝑎𝑟𝑔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𝑎𝑟𝑔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𝑎𝑟𝑔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6573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Ridge Regression…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sz="2400" dirty="0"/>
                  <a:t>The effect of this equation is to add a shrinkage penalty of the form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 the tuning parameter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is a positive value. </a:t>
                </a:r>
              </a:p>
              <a:p>
                <a:r>
                  <a:rPr lang="en-US" sz="2400" dirty="0"/>
                  <a:t>This has the effect of shrinking the estimated beta coefficients towards zero. It turns out that such a constraint should improve the fit, because shrinking the coefficients can significantly reduce their variance</a:t>
                </a:r>
                <a:endParaRPr lang="en-US" sz="1100" dirty="0"/>
              </a:p>
              <a:p>
                <a:r>
                  <a:rPr lang="en-US" sz="2400" dirty="0"/>
                  <a:t>Note that when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400" dirty="0"/>
                  <a:t>, the penalty term as no effect, and ridge regression will procedure the OLS estimates. Thus, selecting a good value for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is critical (can use cross-validation for this).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5" t="-1681" r="-1229" b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980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Ridge Regression…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76865" y="2490135"/>
            <a:ext cx="3899191" cy="344499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As </a:t>
            </a:r>
            <a:r>
              <a:rPr lang="el-GR" sz="2400" dirty="0"/>
              <a:t>λ</a:t>
            </a:r>
            <a:r>
              <a:rPr lang="en-US" sz="2400" dirty="0"/>
              <a:t> increases, the standardized ridge regression coefficients shrinks towards zero. </a:t>
            </a:r>
          </a:p>
          <a:p>
            <a:r>
              <a:rPr lang="en-US" sz="2400" dirty="0"/>
              <a:t>Thus, when </a:t>
            </a:r>
            <a:r>
              <a:rPr lang="el-GR" sz="2400" dirty="0"/>
              <a:t>λ</a:t>
            </a:r>
            <a:r>
              <a:rPr lang="en-US" sz="2400" dirty="0"/>
              <a:t> is extremely large, then all of the ridge coefficient estimates are basically zero; this corresponds to the null model that contains no predictors.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4" name="Picture 3" descr="6.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6"/>
          <a:stretch/>
        </p:blipFill>
        <p:spPr>
          <a:xfrm>
            <a:off x="4932040" y="1988840"/>
            <a:ext cx="370004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143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Ridge Regression…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 turns out that the OLS estimates generally have low bias but can be highly variable. In particular when </a:t>
            </a:r>
            <a:r>
              <a:rPr lang="en-US" sz="2400" i="1" dirty="0"/>
              <a:t>n</a:t>
            </a:r>
            <a:r>
              <a:rPr lang="en-US" sz="2400" dirty="0"/>
              <a:t> and </a:t>
            </a:r>
            <a:r>
              <a:rPr lang="en-US" sz="2400" i="1" dirty="0"/>
              <a:t>p</a:t>
            </a:r>
            <a:r>
              <a:rPr lang="en-US" sz="2400" dirty="0"/>
              <a:t> are of similar size or when </a:t>
            </a:r>
            <a:r>
              <a:rPr lang="en-US" sz="2400" i="1" dirty="0"/>
              <a:t>n</a:t>
            </a:r>
            <a:r>
              <a:rPr lang="en-US" sz="2400" dirty="0"/>
              <a:t> &lt; </a:t>
            </a:r>
            <a:r>
              <a:rPr lang="en-US" sz="2400" i="1" dirty="0"/>
              <a:t>p</a:t>
            </a:r>
            <a:r>
              <a:rPr lang="en-US" sz="2400" dirty="0"/>
              <a:t>, then the OLS estimates will be extremely variable </a:t>
            </a:r>
          </a:p>
          <a:p>
            <a:r>
              <a:rPr lang="en-US" sz="2400" dirty="0"/>
              <a:t>The penalty term makes the ridge regression estimates </a:t>
            </a:r>
            <a:r>
              <a:rPr lang="en-US" sz="2400" i="1" dirty="0"/>
              <a:t>biased</a:t>
            </a:r>
            <a:r>
              <a:rPr lang="en-US" sz="2400" dirty="0"/>
              <a:t> but can also substantially reduce variance</a:t>
            </a:r>
          </a:p>
          <a:p>
            <a:r>
              <a:rPr lang="en-US" sz="2400" dirty="0"/>
              <a:t>As a result, there is a bias/variance trade-off.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072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Ridge Regression…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176865" y="2490135"/>
                <a:ext cx="3408602" cy="3444997"/>
              </a:xfrm>
            </p:spPr>
            <p:txBody>
              <a:bodyPr/>
              <a:lstStyle/>
              <a:p>
                <a:r>
                  <a:rPr lang="en-US" sz="2400" dirty="0"/>
                  <a:t>Black = Bias</a:t>
                </a:r>
              </a:p>
              <a:p>
                <a:r>
                  <a:rPr lang="en-US" sz="2400" dirty="0"/>
                  <a:t>Green = Variance</a:t>
                </a:r>
              </a:p>
              <a:p>
                <a:r>
                  <a:rPr lang="en-US" sz="2400" dirty="0"/>
                  <a:t>Purple = MSE</a:t>
                </a:r>
              </a:p>
              <a:p>
                <a:r>
                  <a:rPr lang="en-US" sz="2400" dirty="0"/>
                  <a:t>Increased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leads to increased bias but decreased variance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6865" y="2490135"/>
                <a:ext cx="3408602" cy="3444997"/>
              </a:xfrm>
              <a:blipFill rotWithShape="0">
                <a:blip r:embed="rId2"/>
                <a:stretch>
                  <a:fillRect l="-3220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4" name="Picture 3" descr="6.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08"/>
          <a:stretch/>
        </p:blipFill>
        <p:spPr>
          <a:xfrm>
            <a:off x="4355976" y="2146769"/>
            <a:ext cx="421966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0982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Ridge Regression…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general, the ridge regression estimates will be more biased than the OLS ones but have lower variance.</a:t>
            </a:r>
          </a:p>
          <a:p>
            <a:r>
              <a:rPr lang="en-US" sz="2400" dirty="0"/>
              <a:t>Ridge regression will work best in situations where the OLS estimates have high variance.</a:t>
            </a:r>
          </a:p>
          <a:p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DE29E-9299-4F31-AEAF-DB57B41CCF0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3" t="32217" r="15088" b="37547"/>
          <a:stretch>
            <a:fillRect/>
          </a:stretch>
        </p:blipFill>
        <p:spPr bwMode="auto">
          <a:xfrm>
            <a:off x="4300092" y="2488683"/>
            <a:ext cx="4088332" cy="274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383641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740355521"/>
      </p:ext>
    </p:extLst>
  </p:cSld>
  <p:clrMapOvr>
    <a:masterClrMapping/>
  </p:clrMapOvr>
  <p:transition spd="med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Ridge Regression…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In matrix form: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𝑠𝑜𝑙𝑣𝑒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The solution adds a positive constant to the diagonal of </a:t>
                </a:r>
                <a:r>
                  <a:rPr lang="en-US" sz="2400" b="1" dirty="0"/>
                  <a:t>X</a:t>
                </a:r>
                <a:r>
                  <a:rPr lang="en-US" sz="2400" baseline="30000" dirty="0"/>
                  <a:t>T</a:t>
                </a:r>
                <a:r>
                  <a:rPr lang="en-US" sz="2400" b="1" dirty="0"/>
                  <a:t>X</a:t>
                </a:r>
                <a:r>
                  <a:rPr lang="en-US" sz="2400" dirty="0"/>
                  <a:t> before inversion (making the problem non-singular)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2" t="-15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262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sklearn.linear_model</a:t>
            </a:r>
            <a:r>
              <a:rPr lang="en-US" dirty="0"/>
              <a:t> import Ridge</a:t>
            </a:r>
          </a:p>
          <a:p>
            <a:r>
              <a:rPr lang="en-US" dirty="0"/>
              <a:t>#training the model</a:t>
            </a:r>
          </a:p>
          <a:p>
            <a:r>
              <a:rPr lang="en-US" dirty="0" err="1"/>
              <a:t>ridgeReg</a:t>
            </a:r>
            <a:r>
              <a:rPr lang="en-US" dirty="0"/>
              <a:t> = Ridge(alpha=0.05, normalize=True)</a:t>
            </a:r>
          </a:p>
          <a:p>
            <a:r>
              <a:rPr lang="en-US" dirty="0" err="1"/>
              <a:t>ridgeReg.fit</a:t>
            </a:r>
            <a:r>
              <a:rPr lang="en-US" dirty="0"/>
              <a:t>(</a:t>
            </a:r>
            <a:r>
              <a:rPr lang="en-US" dirty="0" err="1"/>
              <a:t>x_train,y_train</a:t>
            </a:r>
            <a:r>
              <a:rPr lang="en-US" dirty="0"/>
              <a:t>)</a:t>
            </a:r>
          </a:p>
          <a:p>
            <a:r>
              <a:rPr lang="en-US" dirty="0" err="1"/>
              <a:t>pred</a:t>
            </a:r>
            <a:r>
              <a:rPr lang="en-US" dirty="0"/>
              <a:t> = </a:t>
            </a:r>
            <a:r>
              <a:rPr lang="en-US" dirty="0" err="1"/>
              <a:t>ridgeReg.predict</a:t>
            </a:r>
            <a:r>
              <a:rPr lang="en-US" dirty="0"/>
              <a:t>(</a:t>
            </a:r>
            <a:r>
              <a:rPr lang="en-US" dirty="0" err="1"/>
              <a:t>x_cv</a:t>
            </a:r>
            <a:r>
              <a:rPr lang="en-US" dirty="0"/>
              <a:t>)</a:t>
            </a:r>
          </a:p>
          <a:p>
            <a:r>
              <a:rPr lang="en-US" dirty="0"/>
              <a:t>#calculating </a:t>
            </a:r>
            <a:r>
              <a:rPr lang="en-US" dirty="0" err="1"/>
              <a:t>mse</a:t>
            </a:r>
            <a:endParaRPr lang="en-US" dirty="0"/>
          </a:p>
          <a:p>
            <a:r>
              <a:rPr lang="en-US" dirty="0" err="1"/>
              <a:t>mse</a:t>
            </a:r>
            <a:r>
              <a:rPr lang="en-US" dirty="0"/>
              <a:t> = </a:t>
            </a:r>
            <a:r>
              <a:rPr lang="en-US" dirty="0" err="1"/>
              <a:t>np.mean</a:t>
            </a:r>
            <a:r>
              <a:rPr lang="en-US" dirty="0"/>
              <a:t>((</a:t>
            </a:r>
            <a:r>
              <a:rPr lang="en-US" dirty="0" err="1"/>
              <a:t>pred_cv</a:t>
            </a:r>
            <a:r>
              <a:rPr lang="en-US" dirty="0"/>
              <a:t> - </a:t>
            </a:r>
            <a:r>
              <a:rPr lang="en-US" dirty="0" err="1"/>
              <a:t>y_cv</a:t>
            </a:r>
            <a:r>
              <a:rPr lang="en-US" dirty="0"/>
              <a:t>)**2)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8260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Lasso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One significant problem of ridge regression is that the penalty term will never force any of the coefficients to be exactly zero. </a:t>
            </a:r>
          </a:p>
          <a:p>
            <a:r>
              <a:rPr lang="en-US" sz="2400" dirty="0"/>
              <a:t>Thus, the final model will include all </a:t>
            </a:r>
            <a:r>
              <a:rPr lang="en-US" sz="2400" i="1" dirty="0"/>
              <a:t>p</a:t>
            </a:r>
            <a:r>
              <a:rPr lang="en-US" sz="2400" dirty="0"/>
              <a:t> predictors, which creates a challenge in model interpretation</a:t>
            </a:r>
          </a:p>
          <a:p>
            <a:r>
              <a:rPr lang="en-US" sz="2400" dirty="0"/>
              <a:t>A more modern machine learning alternative is the </a:t>
            </a:r>
            <a:r>
              <a:rPr lang="en-US" sz="2400" i="1" dirty="0"/>
              <a:t>lasso</a:t>
            </a:r>
            <a:r>
              <a:rPr lang="en-US" sz="2400" dirty="0"/>
              <a:t>.</a:t>
            </a:r>
            <a:endParaRPr lang="en-US" sz="2400" i="1" dirty="0"/>
          </a:p>
          <a:p>
            <a:r>
              <a:rPr lang="en-US" sz="2400" dirty="0"/>
              <a:t>The lasso works in a similar way to ridge regression, except it uses a different penalty term that shrinks some of the coefficients exactly to zero.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476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Lasso…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The lasso coefficients minimize the quantity: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𝑎𝑟𝑔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The key difference from ridge regression is that the lasso uses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penalty instead of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which has the effect of forcing some of the coefficients to be exactly equal to zero when the tuning parameter </a:t>
                </a:r>
                <a:r>
                  <a:rPr lang="el-GR" sz="2400" dirty="0"/>
                  <a:t>λ</a:t>
                </a:r>
                <a:r>
                  <a:rPr lang="en-US" sz="2400" dirty="0"/>
                  <a:t> is sufficiently large.</a:t>
                </a:r>
                <a:endParaRPr lang="en-US" sz="1100" dirty="0"/>
              </a:p>
              <a:p>
                <a:r>
                  <a:rPr lang="en-US" sz="2400" dirty="0"/>
                  <a:t>Thus, the lasso performs variable/feature selection.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2" t="-2381" r="-2363" b="-196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856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150" y="3941776"/>
            <a:ext cx="6446838" cy="2871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755576" y="2356603"/>
            <a:ext cx="7704856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-107" charset="2"/>
              <a:buChar char="§"/>
              <a:defRPr sz="3200">
                <a:solidFill>
                  <a:schemeClr val="tx2"/>
                </a:solidFill>
                <a:latin typeface="+mn-lt"/>
                <a:ea typeface="ＭＳ Ｐゴシック" pitchFamily="-107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  <a:ea typeface="ＭＳ Ｐゴシック" pitchFamily="-107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400">
                <a:solidFill>
                  <a:schemeClr val="tx2"/>
                </a:solidFill>
                <a:latin typeface="+mn-lt"/>
                <a:ea typeface="ＭＳ Ｐゴシック" pitchFamily="-107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ＭＳ Ｐゴシック" pitchFamily="-107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  <a:ea typeface="ＭＳ Ｐゴシック" pitchFamily="-107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  <a:ea typeface="ＭＳ Ｐゴシック" pitchFamily="-107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  <a:ea typeface="ＭＳ Ｐゴシック" pitchFamily="-107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  <a:ea typeface="ＭＳ Ｐゴシック" pitchFamily="-107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  <a:ea typeface="ＭＳ Ｐゴシック" pitchFamily="-107" charset="-128"/>
              </a:defRPr>
            </a:lvl9pPr>
          </a:lstStyle>
          <a:p>
            <a:r>
              <a:rPr lang="en-US" sz="2400" kern="0" dirty="0"/>
              <a:t>When </a:t>
            </a:r>
            <a:r>
              <a:rPr lang="el-GR" sz="2400" kern="0" dirty="0"/>
              <a:t>λ</a:t>
            </a:r>
            <a:r>
              <a:rPr lang="en-US" sz="2400" kern="0" dirty="0"/>
              <a:t> = 0, then the lasso simply gives the OLS fit.</a:t>
            </a:r>
          </a:p>
          <a:p>
            <a:r>
              <a:rPr lang="en-US" sz="2400" kern="0" dirty="0"/>
              <a:t>When </a:t>
            </a:r>
            <a:r>
              <a:rPr lang="el-GR" sz="2400" kern="0" dirty="0"/>
              <a:t>λ</a:t>
            </a:r>
            <a:r>
              <a:rPr lang="en-US" sz="2400" kern="0" dirty="0"/>
              <a:t> becomes sufficiently large, the lasso gives the null model in which all coefficient estimates equal zero.</a:t>
            </a:r>
          </a:p>
        </p:txBody>
      </p:sp>
    </p:spTree>
    <p:extLst>
      <p:ext uri="{BB962C8B-B14F-4D97-AF65-F5344CB8AC3E}">
        <p14:creationId xmlns:p14="http://schemas.microsoft.com/office/powerpoint/2010/main" val="224228178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</a:t>
            </a:r>
            <a:r>
              <a:rPr lang="en-US" dirty="0" err="1"/>
              <a:t>vs</a:t>
            </a:r>
            <a:r>
              <a:rPr lang="en-US" dirty="0"/>
              <a:t> Ridge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Coefficient can be zero/ subset of predictors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bias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High accuracy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65" t="-15315" b="-13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Coefficient can be smaller but not zero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bias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Relatively low accuracy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5" t="-16216" b="-4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8297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the Tuning Parameter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As for subset selection, for ridge regression and lasso we require a method to determine which of the models under consideration in best; thus, we required a method selecting a value for the tuning parameter </a:t>
            </a:r>
            <a:r>
              <a:rPr lang="el-GR" sz="2400" dirty="0"/>
              <a:t>λ</a:t>
            </a:r>
            <a:r>
              <a:rPr lang="en-US" sz="2400" dirty="0"/>
              <a:t> or equivalently, the value of the constraint </a:t>
            </a:r>
            <a:r>
              <a:rPr lang="en-US" sz="2400" i="1" dirty="0"/>
              <a:t>s</a:t>
            </a:r>
            <a:r>
              <a:rPr lang="en-US" sz="2400" dirty="0"/>
              <a:t>.</a:t>
            </a:r>
          </a:p>
          <a:p>
            <a:r>
              <a:rPr lang="en-US" sz="2400" dirty="0"/>
              <a:t>Select a grid of potential values; use cross-validation to estimate the error rate on test data (for each value of </a:t>
            </a:r>
            <a:r>
              <a:rPr lang="el-GR" sz="2400" dirty="0"/>
              <a:t>λ</a:t>
            </a:r>
            <a:r>
              <a:rPr lang="en-US" sz="2400" dirty="0"/>
              <a:t>) and select the value that gives the smallest error rate.</a:t>
            </a:r>
          </a:p>
          <a:p>
            <a:r>
              <a:rPr lang="en-US" sz="2400" dirty="0"/>
              <a:t>Finally, the model is re-fit using all of the variable observations and the selected value of the tuning parameter </a:t>
            </a:r>
            <a:r>
              <a:rPr lang="el-GR" sz="2400" dirty="0"/>
              <a:t>λ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764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Selecting the Tuning Parameter </a:t>
            </a:r>
            <a:r>
              <a:rPr lang="el-GR" dirty="0"/>
              <a:t>λ</a:t>
            </a:r>
            <a:r>
              <a:rPr lang="en-US" dirty="0"/>
              <a:t>: Credit Data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32" y="1600200"/>
            <a:ext cx="8315553" cy="47196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45105"/>
      </p:ext>
    </p:extLst>
  </p:cSld>
  <p:clrMapOvr>
    <a:masterClrMapping/>
  </p:clrMapOvr>
  <p:transition spd="med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Selecting the Tuning Parameter </a:t>
            </a:r>
            <a:r>
              <a:rPr lang="el-GR" dirty="0"/>
              <a:t>λ</a:t>
            </a:r>
            <a:r>
              <a:rPr lang="en-US" dirty="0"/>
              <a:t>: Simulated Data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7675797" cy="47244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8088"/>
      </p:ext>
    </p:extLst>
  </p:cSld>
  <p:clrMapOvr>
    <a:masterClrMapping/>
  </p:clrMapOvr>
  <p:transition spd="med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25782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ar-S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Theoretically well motivated algorithm: developed from Statistical Learning Theory</a:t>
                </a:r>
              </a:p>
              <a:p>
                <a:r>
                  <a:rPr lang="en-US" dirty="0"/>
                  <a:t>Empirically good performance: successful applications in many fields (stock prices, insurance </a:t>
                </a:r>
                <a:r>
                  <a:rPr lang="en-US" dirty="0" err="1"/>
                  <a:t>etc</a:t>
                </a:r>
                <a:r>
                  <a:rPr lang="en-US" dirty="0"/>
                  <a:t>)</a:t>
                </a:r>
              </a:p>
              <a:p>
                <a:r>
                  <a:rPr lang="en-US" b="0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𝑝𝑟𝑒𝑑𝑖𝑐𝑡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62" t="-980" r="-7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Regression Line by iterations">
            <a:extLst>
              <a:ext uri="{FF2B5EF4-FFF2-40B4-BE49-F238E27FC236}">
                <a16:creationId xmlns:a16="http://schemas.microsoft.com/office/drawing/2014/main" id="{5BAEACB3-0618-4B7C-B029-EB231E550021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4225" y="2744192"/>
            <a:ext cx="3360738" cy="25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an approach for calculating the odds of event happening </a:t>
            </a:r>
            <a:r>
              <a:rPr lang="en-US" dirty="0" err="1"/>
              <a:t>vs</a:t>
            </a:r>
            <a:r>
              <a:rPr lang="en-US" dirty="0"/>
              <a:t> other possibilities…Odds ratio is an important concept</a:t>
            </a:r>
          </a:p>
          <a:p>
            <a:r>
              <a:rPr lang="en-US" dirty="0"/>
              <a:t>Goal of logistic regression based classification is to fit the regression curve according to the training data collected (dependent </a:t>
            </a:r>
            <a:r>
              <a:rPr lang="en-US" dirty="0" err="1"/>
              <a:t>vs</a:t>
            </a:r>
            <a:r>
              <a:rPr lang="en-US" dirty="0"/>
              <a:t> independent variables)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7979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studying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use it for classification</a:t>
            </a:r>
          </a:p>
          <a:p>
            <a:r>
              <a:rPr lang="en-US" dirty="0"/>
              <a:t>It is a discriminative classification </a:t>
            </a:r>
            <a:r>
              <a:rPr lang="en-US" dirty="0" err="1"/>
              <a:t>vs</a:t>
            </a:r>
            <a:r>
              <a:rPr lang="en-US" dirty="0"/>
              <a:t> Naïve Bayes’ generative classification scheme (what is this?) </a:t>
            </a:r>
          </a:p>
          <a:p>
            <a:r>
              <a:rPr lang="en-US" dirty="0"/>
              <a:t>Linear (continuous).. Logistic (categorical): Logit function bridges this gap</a:t>
            </a:r>
          </a:p>
          <a:p>
            <a:r>
              <a:rPr lang="en-US" dirty="0"/>
              <a:t>According to Andrew Ng and Michael Jordon logistics regression classification has better error rates in certain situations than Naïve Bayes (</a:t>
            </a:r>
            <a:r>
              <a:rPr lang="en-US" dirty="0" err="1"/>
              <a:t>eg</a:t>
            </a:r>
            <a:r>
              <a:rPr lang="en-US" dirty="0"/>
              <a:t>. large data sets) Big data?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91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50" dirty="0"/>
              <a:t>Mortality of injured patients</a:t>
            </a:r>
          </a:p>
          <a:p>
            <a:r>
              <a:rPr lang="en-US" sz="2850" dirty="0"/>
              <a:t>If a patient has a given disease (Recall that we did this using Bayes) (binary classification using a variety of data like age, gender, BMI, blood tests etc.)</a:t>
            </a:r>
          </a:p>
          <a:p>
            <a:r>
              <a:rPr lang="en-US" sz="2850" dirty="0"/>
              <a:t>If a person will vote Democratic or Republican</a:t>
            </a:r>
          </a:p>
          <a:p>
            <a:r>
              <a:rPr lang="en-US" sz="2850" dirty="0"/>
              <a:t>The odds of a failure of a process, system or a product</a:t>
            </a:r>
          </a:p>
          <a:p>
            <a:r>
              <a:rPr lang="en-US" sz="2850" dirty="0"/>
              <a:t>A customer’s propensity to purchase a product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0539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850" dirty="0"/>
              <a:t>Odds of a person staying in the workforce</a:t>
            </a:r>
          </a:p>
          <a:p>
            <a:r>
              <a:rPr lang="en-US" sz="2850" dirty="0"/>
              <a:t>Odds of a homeowner defaulting on a loan</a:t>
            </a:r>
          </a:p>
          <a:p>
            <a:r>
              <a:rPr lang="en-US" sz="2850" dirty="0"/>
              <a:t>Conditional Random Field (CRF) an extension of logistic regression to sequential data, are used in NLP. It is labeling a sequence of items so that an entity can be recognized (named entity recognition).</a:t>
            </a:r>
          </a:p>
          <a:p>
            <a:pPr fontAlgn="base"/>
            <a:r>
              <a:rPr lang="en-US" sz="2850" dirty="0"/>
              <a:t>The appropriate regression analysis to conduct when the dependent variable is dichotomous (binary).  </a:t>
            </a:r>
          </a:p>
          <a:p>
            <a:pPr fontAlgn="base"/>
            <a:r>
              <a:rPr lang="en-US" sz="2850" dirty="0"/>
              <a:t>Like all regression analyses, the logistic regression is a predictive analysis.  Logistic regression is used to describe data and to explain the relationship between one dependent binary variable and one or more nominal, ordinal, interval or ratio-level independent variables.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8506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odds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ratio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Basic function 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logit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dirty="0">
                        <a:sym typeface="Wingdings" pitchFamily="2" charset="2"/>
                      </a:rPr>
                      <m:t>logistic</m:t>
                    </m:r>
                    <m:r>
                      <m:rPr>
                        <m:nor/>
                      </m:rPr>
                      <a:rPr lang="en-US" dirty="0">
                        <a:sym typeface="Wingdings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ym typeface="Wingdings" pitchFamily="2" charset="2"/>
                      </a:rPr>
                      <m:t>regression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Definition: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logit function takes x values in the range [0,1] and transforms them to y values along the entire real lines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2704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A265-E33E-4F94-8F0C-A5E7B1C2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Line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F3B25-50A3-4C2D-96CA-66337940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66408-D51B-4C3C-83C3-CB82A7CC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052" name="Picture 4" descr="Linear Regression using Gradient Descent | by Adarsh Menon | Towards Data  Science">
            <a:extLst>
              <a:ext uri="{FF2B5EF4-FFF2-40B4-BE49-F238E27FC236}">
                <a16:creationId xmlns:a16="http://schemas.microsoft.com/office/drawing/2014/main" id="{9ADD6E18-984A-4718-8631-C9CE23B452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11299"/>
            <a:ext cx="7408546" cy="555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176296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</a:t>
            </a:r>
            <a:endParaRPr lang="ar-S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𝑏𝑋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𝑠𝑙𝑜𝑝𝑒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nary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nary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 is the slope of regression line</a:t>
                </a:r>
              </a:p>
              <a:p>
                <a:r>
                  <a:rPr lang="en-US" dirty="0"/>
                  <a:t>a is the y intercept of regression line</a:t>
                </a:r>
              </a:p>
              <a:p>
                <a:r>
                  <a:rPr lang="en-US" dirty="0"/>
                  <a:t>r is correlation coefficient: a statistic used to describe the strength of the relationship between two variables</a:t>
                </a:r>
              </a:p>
              <a:p>
                <a:r>
                  <a:rPr lang="en-US" dirty="0"/>
                  <a:t>X’ and Y’ is the mean of X and Y respectively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are the standard deviation of x and y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363" t="-980" r="-2904" b="-126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zeshan.khan@nu.edu.pk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DE29E-9299-4F31-AEAF-DB57B41CCF0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ar-S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108"/>
              </p:ext>
            </p:extLst>
          </p:nvPr>
        </p:nvGraphicFramePr>
        <p:xfrm>
          <a:off x="946150" y="1828800"/>
          <a:ext cx="644683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 marL="86700" marR="867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 marL="86700" marR="86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zeshan.khan@nu.edu.pk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CEE88-F9FC-456D-B47E-A59E4279B8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32645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17073</TotalTime>
  <Words>3128</Words>
  <Application>Microsoft Office PowerPoint</Application>
  <PresentationFormat>On-screen Show (4:3)</PresentationFormat>
  <Paragraphs>505</Paragraphs>
  <Slides>64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Cambria Math</vt:lpstr>
      <vt:lpstr>Century Schoolbook</vt:lpstr>
      <vt:lpstr>Wingdings</vt:lpstr>
      <vt:lpstr>Wingdings 2</vt:lpstr>
      <vt:lpstr>View</vt:lpstr>
      <vt:lpstr>CS4104 Applied Machine Learning</vt:lpstr>
      <vt:lpstr>Regression versus Classification</vt:lpstr>
      <vt:lpstr>Examples</vt:lpstr>
      <vt:lpstr>Regression Techniques</vt:lpstr>
      <vt:lpstr>Linear Regression</vt:lpstr>
      <vt:lpstr>Linear Regression</vt:lpstr>
      <vt:lpstr>Regression Line</vt:lpstr>
      <vt:lpstr>Formula</vt:lpstr>
      <vt:lpstr>Example</vt:lpstr>
      <vt:lpstr>Step 1: Count</vt:lpstr>
      <vt:lpstr>Step 2: Products</vt:lpstr>
      <vt:lpstr>Step 3: Sum</vt:lpstr>
      <vt:lpstr>Step 4: Slope</vt:lpstr>
      <vt:lpstr>Step 5: Intercept</vt:lpstr>
      <vt:lpstr>Step 6: Regression Equation</vt:lpstr>
      <vt:lpstr>Step 7: Test Computation</vt:lpstr>
      <vt:lpstr>Linear Regression Code</vt:lpstr>
      <vt:lpstr>Multivariable Linear Regression</vt:lpstr>
      <vt:lpstr>Multivariable Linear Regression</vt:lpstr>
      <vt:lpstr>Multivariable Linear Regression</vt:lpstr>
      <vt:lpstr>Multivariable Linear Regression</vt:lpstr>
      <vt:lpstr>Optimal Regressor</vt:lpstr>
      <vt:lpstr>Least Mean Square (LMS) Algorithm</vt:lpstr>
      <vt:lpstr>Evaluation Measure</vt:lpstr>
      <vt:lpstr>LMS Algorithm</vt:lpstr>
      <vt:lpstr>Ordinary Least Squares (OLS) Estimate</vt:lpstr>
      <vt:lpstr>OLS Estimate</vt:lpstr>
      <vt:lpstr>Ordinary Least Squares (OLS)</vt:lpstr>
      <vt:lpstr>OLS Summary</vt:lpstr>
      <vt:lpstr>Improving the Linear Model</vt:lpstr>
      <vt:lpstr>Prediction Accuracy</vt:lpstr>
      <vt:lpstr>Model Interpretability</vt:lpstr>
      <vt:lpstr>Multi-collinearity</vt:lpstr>
      <vt:lpstr>Overfitting</vt:lpstr>
      <vt:lpstr>CS4104 Applied Machine Learning</vt:lpstr>
      <vt:lpstr>Polynomial Regression</vt:lpstr>
      <vt:lpstr>Over-fit: Polynomial Regression</vt:lpstr>
      <vt:lpstr>Feature/Variable Selection</vt:lpstr>
      <vt:lpstr>Subset Selection</vt:lpstr>
      <vt:lpstr>Dimension Reduction</vt:lpstr>
      <vt:lpstr>Shrinkage (Regularization)</vt:lpstr>
      <vt:lpstr>Ridge Regression</vt:lpstr>
      <vt:lpstr>Ridge Regression</vt:lpstr>
      <vt:lpstr>Ridge Regression…</vt:lpstr>
      <vt:lpstr>Ridge Regression…</vt:lpstr>
      <vt:lpstr>Ridge Regression…</vt:lpstr>
      <vt:lpstr>Ridge Regression…</vt:lpstr>
      <vt:lpstr>Ridge Regression…</vt:lpstr>
      <vt:lpstr>Ridge Regression…</vt:lpstr>
      <vt:lpstr>Ridge Regression…</vt:lpstr>
      <vt:lpstr>Code</vt:lpstr>
      <vt:lpstr>Lasso</vt:lpstr>
      <vt:lpstr>Lasso…</vt:lpstr>
      <vt:lpstr>Lasso…</vt:lpstr>
      <vt:lpstr>Lasso vs Ridge</vt:lpstr>
      <vt:lpstr>Selecting the Tuning Parameter λ</vt:lpstr>
      <vt:lpstr>Selecting the Tuning Parameter λ: Credit Data Example</vt:lpstr>
      <vt:lpstr>Selecting the Tuning Parameter λ: Simulated Data Example</vt:lpstr>
      <vt:lpstr>Logistic Regression</vt:lpstr>
      <vt:lpstr>Logistic Regression</vt:lpstr>
      <vt:lpstr>Why are we studying it?</vt:lpstr>
      <vt:lpstr>Examples</vt:lpstr>
      <vt:lpstr>Examples</vt:lpstr>
      <vt:lpstr>Basics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Zeshan Khan</dc:creator>
  <cp:lastModifiedBy>Zeshan Khan</cp:lastModifiedBy>
  <cp:revision>837</cp:revision>
  <cp:lastPrinted>1601-01-01T00:00:00Z</cp:lastPrinted>
  <dcterms:created xsi:type="dcterms:W3CDTF">1601-01-01T00:00:00Z</dcterms:created>
  <dcterms:modified xsi:type="dcterms:W3CDTF">2021-10-07T04:31:36Z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